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8" r:id="rId3"/>
    <p:sldId id="269" r:id="rId4"/>
    <p:sldId id="270" r:id="rId5"/>
    <p:sldId id="273" r:id="rId6"/>
    <p:sldId id="272" r:id="rId7"/>
    <p:sldId id="275" r:id="rId8"/>
    <p:sldId id="274" r:id="rId9"/>
    <p:sldId id="267" r:id="rId10"/>
    <p:sldId id="264" r:id="rId1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D9D9D9"/>
    <a:srgbClr val="D8D8D8"/>
    <a:srgbClr val="422C16"/>
    <a:srgbClr val="0C788E"/>
    <a:srgbClr val="025198"/>
    <a:srgbClr val="000099"/>
    <a:srgbClr val="1C1C1C"/>
    <a:srgbClr val="66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94652" autoAdjust="0"/>
  </p:normalViewPr>
  <p:slideViewPr>
    <p:cSldViewPr>
      <p:cViewPr>
        <p:scale>
          <a:sx n="80" d="100"/>
          <a:sy n="80" d="100"/>
        </p:scale>
        <p:origin x="73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46F21-4149-4D8B-B607-3B3E0C12D9CD}" type="datetimeFigureOut">
              <a:rPr lang="en-US" smtClean="0"/>
              <a:t>7/27/2019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40A6A-8AEE-4C6F-A5E8-F99CF96E145D}" type="slidenum">
              <a:rPr lang="en-US" smtClean="0"/>
              <a:t>‹#›</a:t>
            </a:fld>
            <a:endParaRPr lang="en-US"/>
          </a:p>
        </p:txBody>
      </p:sp>
    </p:spTree>
    <p:extLst>
      <p:ext uri="{BB962C8B-B14F-4D97-AF65-F5344CB8AC3E}">
        <p14:creationId xmlns:p14="http://schemas.microsoft.com/office/powerpoint/2010/main" val="365567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1</a:t>
            </a:fld>
            <a:endParaRPr lang="en-US"/>
          </a:p>
        </p:txBody>
      </p:sp>
    </p:spTree>
    <p:extLst>
      <p:ext uri="{BB962C8B-B14F-4D97-AF65-F5344CB8AC3E}">
        <p14:creationId xmlns:p14="http://schemas.microsoft.com/office/powerpoint/2010/main" val="28281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3</a:t>
            </a:fld>
            <a:endParaRPr lang="en-US"/>
          </a:p>
        </p:txBody>
      </p:sp>
    </p:spTree>
    <p:extLst>
      <p:ext uri="{BB962C8B-B14F-4D97-AF65-F5344CB8AC3E}">
        <p14:creationId xmlns:p14="http://schemas.microsoft.com/office/powerpoint/2010/main" val="409157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4</a:t>
            </a:fld>
            <a:endParaRPr lang="en-US"/>
          </a:p>
        </p:txBody>
      </p:sp>
    </p:spTree>
    <p:extLst>
      <p:ext uri="{BB962C8B-B14F-4D97-AF65-F5344CB8AC3E}">
        <p14:creationId xmlns:p14="http://schemas.microsoft.com/office/powerpoint/2010/main" val="33570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9ABE-D492-460D-B781-B36F688FC5C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44B82-6932-4B30-A570-DF2179788CF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01129-61E4-4FE3-AA4F-B344FFDBAE7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895C2F6-977D-49B7-A0A1-65A35CE0D9DC}"/>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3155C665-FCF5-40AB-8E4B-989F08B012B8}"/>
              </a:ext>
            </a:extLst>
          </p:cNvPr>
          <p:cNvSpPr>
            <a:spLocks noGrp="1"/>
          </p:cNvSpPr>
          <p:nvPr>
            <p:ph type="sldNum" sz="quarter" idx="12"/>
          </p:nvPr>
        </p:nvSpPr>
        <p:spPr/>
        <p:txBody>
          <a:bodyPr/>
          <a:lstStyle>
            <a:lvl1pPr>
              <a:defRPr/>
            </a:lvl1pPr>
          </a:lstStyle>
          <a:p>
            <a:fld id="{68CD4192-593D-49CD-BB19-A724C9DA49B8}" type="slidenum">
              <a:rPr lang="es-ES" altLang="en-US"/>
              <a:pPr/>
              <a:t>‹#›</a:t>
            </a:fld>
            <a:endParaRPr lang="es-ES" altLang="en-US"/>
          </a:p>
        </p:txBody>
      </p:sp>
    </p:spTree>
    <p:extLst>
      <p:ext uri="{BB962C8B-B14F-4D97-AF65-F5344CB8AC3E}">
        <p14:creationId xmlns:p14="http://schemas.microsoft.com/office/powerpoint/2010/main" val="148754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CF6D-F839-4046-A587-5A08C5ABAB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504BD-0670-4D09-91E6-7D24792005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5728A-18C0-46BD-9992-D55693EE093B}"/>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6733CB8A-1B01-4CD5-83C6-385ABFEE7F40}"/>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46A7B45E-0321-4C89-BC6B-8378AEAD43A4}"/>
              </a:ext>
            </a:extLst>
          </p:cNvPr>
          <p:cNvSpPr>
            <a:spLocks noGrp="1"/>
          </p:cNvSpPr>
          <p:nvPr>
            <p:ph type="sldNum" sz="quarter" idx="12"/>
          </p:nvPr>
        </p:nvSpPr>
        <p:spPr/>
        <p:txBody>
          <a:bodyPr/>
          <a:lstStyle>
            <a:lvl1pPr>
              <a:defRPr/>
            </a:lvl1pPr>
          </a:lstStyle>
          <a:p>
            <a:fld id="{1A9417B6-0DA3-4EF1-BA38-7B64DEDAC584}" type="slidenum">
              <a:rPr lang="es-ES" altLang="en-US"/>
              <a:pPr/>
              <a:t>‹#›</a:t>
            </a:fld>
            <a:endParaRPr lang="es-ES" altLang="en-US"/>
          </a:p>
        </p:txBody>
      </p:sp>
      <p:sp>
        <p:nvSpPr>
          <p:cNvPr id="7" name="Rectangle 6">
            <a:extLst>
              <a:ext uri="{FF2B5EF4-FFF2-40B4-BE49-F238E27FC236}">
                <a16:creationId xmlns:a16="http://schemas.microsoft.com/office/drawing/2014/main" id="{4A1B71AE-6FA1-4608-8876-66D0921887F1}"/>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01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FAF2E6-5DAA-478B-9B82-62358A4A22E6}"/>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49478F-791B-4887-91AB-7CBA4F7A7F07}"/>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C2CED-BD49-46E6-8F18-8D1512E0982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FE77A16F-D308-49DD-81CD-D97231AEFC90}"/>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6B9705AE-D7CF-4843-879B-8B8D24ED2220}"/>
              </a:ext>
            </a:extLst>
          </p:cNvPr>
          <p:cNvSpPr>
            <a:spLocks noGrp="1"/>
          </p:cNvSpPr>
          <p:nvPr>
            <p:ph type="sldNum" sz="quarter" idx="12"/>
          </p:nvPr>
        </p:nvSpPr>
        <p:spPr/>
        <p:txBody>
          <a:bodyPr/>
          <a:lstStyle>
            <a:lvl1pPr>
              <a:defRPr/>
            </a:lvl1pPr>
          </a:lstStyle>
          <a:p>
            <a:fld id="{D5A736D3-E6AB-45C5-B73E-C6A38F6CEBF7}" type="slidenum">
              <a:rPr lang="es-ES" altLang="en-US"/>
              <a:pPr/>
              <a:t>‹#›</a:t>
            </a:fld>
            <a:endParaRPr lang="es-ES" altLang="en-US"/>
          </a:p>
        </p:txBody>
      </p:sp>
      <p:sp>
        <p:nvSpPr>
          <p:cNvPr id="7" name="Rectangle 6">
            <a:extLst>
              <a:ext uri="{FF2B5EF4-FFF2-40B4-BE49-F238E27FC236}">
                <a16:creationId xmlns:a16="http://schemas.microsoft.com/office/drawing/2014/main" id="{3E8773B8-DF2F-440C-830F-985AF1AB604E}"/>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63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65CA-8BC1-492B-A5F4-28BEE15B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3CCC2-12B8-4251-BF3A-26FE643E39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E12B4-FC1D-4DB5-9A0D-52BC1637056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07F5141-38B5-4B77-9125-D5F378B13F99}"/>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4B8DA37C-D9F2-4A31-B608-B3FF066F47B4}"/>
              </a:ext>
            </a:extLst>
          </p:cNvPr>
          <p:cNvSpPr>
            <a:spLocks noGrp="1"/>
          </p:cNvSpPr>
          <p:nvPr>
            <p:ph type="sldNum" sz="quarter" idx="12"/>
          </p:nvPr>
        </p:nvSpPr>
        <p:spPr/>
        <p:txBody>
          <a:bodyPr/>
          <a:lstStyle>
            <a:lvl1pPr>
              <a:defRPr/>
            </a:lvl1pPr>
          </a:lstStyle>
          <a:p>
            <a:fld id="{47CC2884-8FC0-44E7-9C48-C332B6E1944C}" type="slidenum">
              <a:rPr lang="es-ES" altLang="en-US"/>
              <a:pPr/>
              <a:t>‹#›</a:t>
            </a:fld>
            <a:endParaRPr lang="es-ES" altLang="en-US"/>
          </a:p>
        </p:txBody>
      </p:sp>
      <p:sp>
        <p:nvSpPr>
          <p:cNvPr id="7" name="Rectangle 6">
            <a:extLst>
              <a:ext uri="{FF2B5EF4-FFF2-40B4-BE49-F238E27FC236}">
                <a16:creationId xmlns:a16="http://schemas.microsoft.com/office/drawing/2014/main" id="{9ED2B435-83D2-46A9-8538-754858B88993}"/>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A5C9-99F9-450E-9849-F4216B3C7A6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C974A-CF8A-4BF0-8A9F-22A9767F38A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30DAA62F-38CF-4B26-8395-AB67DFD465D9}"/>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07FEF84-A4AA-4466-8DBC-AE553F172EB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B5CE4667-8092-468F-A49D-9FA25F96A09B}"/>
              </a:ext>
            </a:extLst>
          </p:cNvPr>
          <p:cNvSpPr>
            <a:spLocks noGrp="1"/>
          </p:cNvSpPr>
          <p:nvPr>
            <p:ph type="sldNum" sz="quarter" idx="12"/>
          </p:nvPr>
        </p:nvSpPr>
        <p:spPr/>
        <p:txBody>
          <a:bodyPr/>
          <a:lstStyle>
            <a:lvl1pPr>
              <a:defRPr/>
            </a:lvl1pPr>
          </a:lstStyle>
          <a:p>
            <a:fld id="{95A7A16B-886B-4DCB-9831-7CB0ECB9B960}" type="slidenum">
              <a:rPr lang="es-ES" altLang="en-US"/>
              <a:pPr/>
              <a:t>‹#›</a:t>
            </a:fld>
            <a:endParaRPr lang="es-ES" altLang="en-US"/>
          </a:p>
        </p:txBody>
      </p:sp>
      <p:sp>
        <p:nvSpPr>
          <p:cNvPr id="7" name="Rectangle 6">
            <a:extLst>
              <a:ext uri="{FF2B5EF4-FFF2-40B4-BE49-F238E27FC236}">
                <a16:creationId xmlns:a16="http://schemas.microsoft.com/office/drawing/2014/main" id="{83C6B9BB-0B7A-4194-BEDB-E10ECE651E15}"/>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53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EABE-3C8F-4C0A-A612-3111C7B23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59961-DE07-46AF-AD51-84702D9EFAFD}"/>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15DC8-7363-4845-9D37-8071007C3312}"/>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EA4397-7F8D-41F6-AECB-CCDB9822630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901A808C-9EFF-4AF8-ACFA-0213D4515425}"/>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D88B76C-D53A-4916-BA2B-70F7B94FCE6B}"/>
              </a:ext>
            </a:extLst>
          </p:cNvPr>
          <p:cNvSpPr>
            <a:spLocks noGrp="1"/>
          </p:cNvSpPr>
          <p:nvPr>
            <p:ph type="sldNum" sz="quarter" idx="12"/>
          </p:nvPr>
        </p:nvSpPr>
        <p:spPr/>
        <p:txBody>
          <a:bodyPr/>
          <a:lstStyle>
            <a:lvl1pPr>
              <a:defRPr/>
            </a:lvl1pPr>
          </a:lstStyle>
          <a:p>
            <a:fld id="{E4CE0EEB-4FAA-4B42-9F19-54EFE860EF55}" type="slidenum">
              <a:rPr lang="es-ES" altLang="en-US"/>
              <a:pPr/>
              <a:t>‹#›</a:t>
            </a:fld>
            <a:endParaRPr lang="es-ES" altLang="en-US"/>
          </a:p>
        </p:txBody>
      </p:sp>
      <p:sp>
        <p:nvSpPr>
          <p:cNvPr id="8" name="Rectangle 7">
            <a:extLst>
              <a:ext uri="{FF2B5EF4-FFF2-40B4-BE49-F238E27FC236}">
                <a16:creationId xmlns:a16="http://schemas.microsoft.com/office/drawing/2014/main" id="{60F4D995-3C9E-4EAC-A574-18A695A94FC0}"/>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89A-1A61-4E65-B326-D415ABD5506C}"/>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33DD7F-32F2-47D8-B767-F47DE5D7B8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5E99F-74A9-44DC-A60C-752184CDA7A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A37C3F-DCAA-4DCB-92E7-AE6399169B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BC8134-3D08-49D8-9F00-2690393C31EF}"/>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9A7F42-DC2A-4C18-9440-91AB49390C3F}"/>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CB935409-C30C-4A5B-8330-6160E02E7DDF}"/>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FAA267C8-2354-45BF-B05B-0D79F147E132}"/>
              </a:ext>
            </a:extLst>
          </p:cNvPr>
          <p:cNvSpPr>
            <a:spLocks noGrp="1"/>
          </p:cNvSpPr>
          <p:nvPr>
            <p:ph type="sldNum" sz="quarter" idx="12"/>
          </p:nvPr>
        </p:nvSpPr>
        <p:spPr/>
        <p:txBody>
          <a:bodyPr/>
          <a:lstStyle>
            <a:lvl1pPr>
              <a:defRPr/>
            </a:lvl1pPr>
          </a:lstStyle>
          <a:p>
            <a:fld id="{6F5370D0-2A4B-4CB6-85C7-D96B3CD0E6BC}" type="slidenum">
              <a:rPr lang="es-ES" altLang="en-US"/>
              <a:pPr/>
              <a:t>‹#›</a:t>
            </a:fld>
            <a:endParaRPr lang="es-ES" altLang="en-US"/>
          </a:p>
        </p:txBody>
      </p:sp>
      <p:sp>
        <p:nvSpPr>
          <p:cNvPr id="10" name="Rectangle 9">
            <a:extLst>
              <a:ext uri="{FF2B5EF4-FFF2-40B4-BE49-F238E27FC236}">
                <a16:creationId xmlns:a16="http://schemas.microsoft.com/office/drawing/2014/main" id="{8B12CDF7-1082-4065-ADB4-E702656F7422}"/>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6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0BC3-52D2-4140-A9E3-0886604D6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0A7373-BC7D-4F46-98E1-278A01C0114B}"/>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2737A590-DF2B-40D4-B3F0-289704BB38A0}"/>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04B0E665-B930-4B8A-AC37-74A5C48A1E2A}"/>
              </a:ext>
            </a:extLst>
          </p:cNvPr>
          <p:cNvSpPr>
            <a:spLocks noGrp="1"/>
          </p:cNvSpPr>
          <p:nvPr>
            <p:ph type="sldNum" sz="quarter" idx="12"/>
          </p:nvPr>
        </p:nvSpPr>
        <p:spPr/>
        <p:txBody>
          <a:bodyPr/>
          <a:lstStyle>
            <a:lvl1pPr>
              <a:defRPr/>
            </a:lvl1pPr>
          </a:lstStyle>
          <a:p>
            <a:fld id="{BCA28026-70F1-4EDA-9552-4DCB00B1FC38}" type="slidenum">
              <a:rPr lang="es-ES" altLang="en-US"/>
              <a:pPr/>
              <a:t>‹#›</a:t>
            </a:fld>
            <a:endParaRPr lang="es-ES" altLang="en-US"/>
          </a:p>
        </p:txBody>
      </p:sp>
      <p:sp>
        <p:nvSpPr>
          <p:cNvPr id="6" name="Rectangle 5">
            <a:extLst>
              <a:ext uri="{FF2B5EF4-FFF2-40B4-BE49-F238E27FC236}">
                <a16:creationId xmlns:a16="http://schemas.microsoft.com/office/drawing/2014/main" id="{2C00778E-5728-4933-A9E2-54059790D99D}"/>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7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49DE9A-F25C-42F4-8634-F9E419417B82}"/>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57C17059-9BD3-454B-A31E-07426C8D80D6}"/>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41462103-8175-4F05-8797-103D965831DF}"/>
              </a:ext>
            </a:extLst>
          </p:cNvPr>
          <p:cNvSpPr>
            <a:spLocks noGrp="1"/>
          </p:cNvSpPr>
          <p:nvPr>
            <p:ph type="sldNum" sz="quarter" idx="12"/>
          </p:nvPr>
        </p:nvSpPr>
        <p:spPr/>
        <p:txBody>
          <a:bodyPr/>
          <a:lstStyle>
            <a:lvl1pPr>
              <a:defRPr/>
            </a:lvl1pPr>
          </a:lstStyle>
          <a:p>
            <a:fld id="{63790303-5341-41E6-A848-B9EAC488624F}" type="slidenum">
              <a:rPr lang="es-ES" altLang="en-US"/>
              <a:pPr/>
              <a:t>‹#›</a:t>
            </a:fld>
            <a:endParaRPr lang="es-ES" altLang="en-US"/>
          </a:p>
        </p:txBody>
      </p:sp>
      <p:sp>
        <p:nvSpPr>
          <p:cNvPr id="5" name="Rectangle 4">
            <a:extLst>
              <a:ext uri="{FF2B5EF4-FFF2-40B4-BE49-F238E27FC236}">
                <a16:creationId xmlns:a16="http://schemas.microsoft.com/office/drawing/2014/main" id="{6D38A3B2-E914-4C2F-81F0-A6F4FF0E9114}"/>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2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AC7F-9D84-4CA8-9CE9-D02924FF8C3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9F7EEF-B7EE-410A-BB37-7B6E35A5D20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2B994-2646-43A7-A9AC-A53800606A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662ED-9844-485F-83D2-E83640418942}"/>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BBE4AE3-3C6B-44BC-8904-E99CD81F962F}"/>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8A697C1C-2AE4-4AAA-822B-B794390EFE67}"/>
              </a:ext>
            </a:extLst>
          </p:cNvPr>
          <p:cNvSpPr>
            <a:spLocks noGrp="1"/>
          </p:cNvSpPr>
          <p:nvPr>
            <p:ph type="sldNum" sz="quarter" idx="12"/>
          </p:nvPr>
        </p:nvSpPr>
        <p:spPr/>
        <p:txBody>
          <a:bodyPr/>
          <a:lstStyle>
            <a:lvl1pPr>
              <a:defRPr/>
            </a:lvl1pPr>
          </a:lstStyle>
          <a:p>
            <a:fld id="{DA83641E-22F3-4196-87C5-C329DEDEFD35}" type="slidenum">
              <a:rPr lang="es-ES" altLang="en-US"/>
              <a:pPr/>
              <a:t>‹#›</a:t>
            </a:fld>
            <a:endParaRPr lang="es-ES" altLang="en-US"/>
          </a:p>
        </p:txBody>
      </p:sp>
      <p:sp>
        <p:nvSpPr>
          <p:cNvPr id="8" name="Rectangle 7">
            <a:extLst>
              <a:ext uri="{FF2B5EF4-FFF2-40B4-BE49-F238E27FC236}">
                <a16:creationId xmlns:a16="http://schemas.microsoft.com/office/drawing/2014/main" id="{200A4D1F-A46C-4F56-BB73-47A5C15D2D9C}"/>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5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B0B9-F034-4FE1-80FB-62DC63FE428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FA3CF-3C03-4071-A696-0EDE337A0B9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372B8A-3828-46E0-80EF-27D954F541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1832D-A595-4A57-8CB6-D257BDA6C1DD}"/>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576BAABA-6B3E-4AA5-8FF3-50AE1F974E2F}"/>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AB4E1F76-1F1A-4FAE-A3A7-CD64F96AE8C3}"/>
              </a:ext>
            </a:extLst>
          </p:cNvPr>
          <p:cNvSpPr>
            <a:spLocks noGrp="1"/>
          </p:cNvSpPr>
          <p:nvPr>
            <p:ph type="sldNum" sz="quarter" idx="12"/>
          </p:nvPr>
        </p:nvSpPr>
        <p:spPr/>
        <p:txBody>
          <a:bodyPr/>
          <a:lstStyle>
            <a:lvl1pPr>
              <a:defRPr/>
            </a:lvl1pPr>
          </a:lstStyle>
          <a:p>
            <a:fld id="{32010E1C-2E8B-44A5-9879-5044D162EADF}" type="slidenum">
              <a:rPr lang="es-ES" altLang="en-US"/>
              <a:pPr/>
              <a:t>‹#›</a:t>
            </a:fld>
            <a:endParaRPr lang="es-ES" altLang="en-US"/>
          </a:p>
        </p:txBody>
      </p:sp>
      <p:sp>
        <p:nvSpPr>
          <p:cNvPr id="8" name="Rectangle 7">
            <a:extLst>
              <a:ext uri="{FF2B5EF4-FFF2-40B4-BE49-F238E27FC236}">
                <a16:creationId xmlns:a16="http://schemas.microsoft.com/office/drawing/2014/main" id="{A6DD216D-F4A0-441B-99A7-F2DA8723AC81}"/>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9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4A44E0-4DC2-4EF5-8DF1-61402E38FBD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0686510-CDA9-489A-946C-B4D6FB05945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947290FD-9927-4E27-AE1C-DE1CBEB13D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ltLang="en-US"/>
          </a:p>
        </p:txBody>
      </p:sp>
      <p:sp>
        <p:nvSpPr>
          <p:cNvPr id="1029" name="Rectangle 5">
            <a:extLst>
              <a:ext uri="{FF2B5EF4-FFF2-40B4-BE49-F238E27FC236}">
                <a16:creationId xmlns:a16="http://schemas.microsoft.com/office/drawing/2014/main" id="{2A3421C0-CC7F-4E60-9A79-AA48E0554136}"/>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en-US"/>
          </a:p>
        </p:txBody>
      </p:sp>
      <p:sp>
        <p:nvSpPr>
          <p:cNvPr id="1030" name="Rectangle 6">
            <a:extLst>
              <a:ext uri="{FF2B5EF4-FFF2-40B4-BE49-F238E27FC236}">
                <a16:creationId xmlns:a16="http://schemas.microsoft.com/office/drawing/2014/main" id="{9CEF86C5-3C32-4BF2-9B92-135FAD79DD6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88789AB-38AE-41CC-B8B8-896CF9B365D4}" type="slidenum">
              <a:rPr lang="es-ES" altLang="en-US"/>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Olympic_Games" TargetMode="External"/><Relationship Id="rId3" Type="http://schemas.openxmlformats.org/officeDocument/2006/relationships/hyperlink" Target="https://databank.worldbank.org/source/world-development-indicators" TargetMode="External"/><Relationship Id="rId7" Type="http://schemas.openxmlformats.org/officeDocument/2006/relationships/hyperlink" Target="https://olympicsapi.docs.apiary.io/#reference/olympics/medals-collection/retrieve-olympic-gam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kaggle.com/heesoo37/120-years-of-olympic-history-athletes-and-results" TargetMode="External"/><Relationship Id="rId5" Type="http://schemas.openxmlformats.org/officeDocument/2006/relationships/hyperlink" Target="https://www.kaggle.com/the-guardian/olympic-games" TargetMode="External"/><Relationship Id="rId10" Type="http://schemas.openxmlformats.org/officeDocument/2006/relationships/image" Target="../media/image4.png"/><Relationship Id="rId4" Type="http://schemas.openxmlformats.org/officeDocument/2006/relationships/hyperlink" Target="https://data.worldbank.org/indicator/ny.gdp.mktp.cd" TargetMode="External"/><Relationship Id="rId9" Type="http://schemas.openxmlformats.org/officeDocument/2006/relationships/hyperlink" Target="http://localhost:8888/notebooks/back_row_squad/Olympics_Project_Final.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8" name="Rectangle 110">
            <a:extLst>
              <a:ext uri="{FF2B5EF4-FFF2-40B4-BE49-F238E27FC236}">
                <a16:creationId xmlns:a16="http://schemas.microsoft.com/office/drawing/2014/main" id="{BFA71867-D82E-4BAD-85C9-95E2B3D8EF2F}"/>
              </a:ext>
            </a:extLst>
          </p:cNvPr>
          <p:cNvSpPr>
            <a:spLocks noGrp="1" noChangeArrowheads="1"/>
          </p:cNvSpPr>
          <p:nvPr>
            <p:ph type="ctrTitle"/>
          </p:nvPr>
        </p:nvSpPr>
        <p:spPr>
          <a:xfrm>
            <a:off x="4483274" y="4437112"/>
            <a:ext cx="4680520" cy="1152128"/>
          </a:xfrm>
          <a:noFill/>
          <a:ln/>
        </p:spPr>
        <p:txBody>
          <a:bodyPr anchor="ctr"/>
          <a:lstStyle/>
          <a:p>
            <a:pPr algn="l"/>
            <a:r>
              <a:rPr lang="es-UY" altLang="en-US" sz="2800" b="1" dirty="0">
                <a:solidFill>
                  <a:schemeClr val="tx1"/>
                </a:solidFill>
              </a:rPr>
              <a:t>Impacts of the Olympics on key Country Indicators</a:t>
            </a:r>
            <a:endParaRPr lang="es-ES" altLang="en-US" sz="2800" b="1" dirty="0">
              <a:solidFill>
                <a:schemeClr val="tx1"/>
              </a:solidFill>
            </a:endParaRPr>
          </a:p>
        </p:txBody>
      </p:sp>
      <p:sp>
        <p:nvSpPr>
          <p:cNvPr id="2173" name="Rectangle 125">
            <a:extLst>
              <a:ext uri="{FF2B5EF4-FFF2-40B4-BE49-F238E27FC236}">
                <a16:creationId xmlns:a16="http://schemas.microsoft.com/office/drawing/2014/main" id="{E93F1C1D-81BF-4609-8992-C532A0304A9B}"/>
              </a:ext>
            </a:extLst>
          </p:cNvPr>
          <p:cNvSpPr>
            <a:spLocks noChangeArrowheads="1"/>
          </p:cNvSpPr>
          <p:nvPr/>
        </p:nvSpPr>
        <p:spPr bwMode="auto">
          <a:xfrm>
            <a:off x="4114453" y="6165304"/>
            <a:ext cx="504934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sz="1800" b="1" dirty="0"/>
              <a:t>Presenters: </a:t>
            </a:r>
          </a:p>
          <a:p>
            <a:pPr algn="l"/>
            <a:r>
              <a:rPr lang="en-US" sz="1400" dirty="0"/>
              <a:t>Nico </a:t>
            </a:r>
            <a:r>
              <a:rPr lang="en-US" sz="1400" dirty="0" err="1"/>
              <a:t>Boyajian</a:t>
            </a:r>
            <a:r>
              <a:rPr lang="en-US" sz="1400" dirty="0"/>
              <a:t>; Alex Fenelon; Jacob Klug; &amp; Louis </a:t>
            </a:r>
            <a:r>
              <a:rPr lang="en-US" sz="1400" dirty="0" err="1"/>
              <a:t>Mccullagh</a:t>
            </a:r>
            <a:endParaRPr lang="es-ES" altLang="en-US" sz="800" b="1" dirty="0">
              <a:solidFill>
                <a:schemeClr val="tx1"/>
              </a:solidFill>
            </a:endParaRPr>
          </a:p>
        </p:txBody>
      </p:sp>
      <p:sp>
        <p:nvSpPr>
          <p:cNvPr id="2" name="Rectangle 1">
            <a:extLst>
              <a:ext uri="{FF2B5EF4-FFF2-40B4-BE49-F238E27FC236}">
                <a16:creationId xmlns:a16="http://schemas.microsoft.com/office/drawing/2014/main" id="{726CC219-1B18-402A-9D32-F03C35466C64}"/>
              </a:ext>
            </a:extLst>
          </p:cNvPr>
          <p:cNvSpPr/>
          <p:nvPr/>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E38E86-71C9-4561-B55C-FE7DF3E6F13A}"/>
              </a:ext>
            </a:extLst>
          </p:cNvPr>
          <p:cNvPicPr>
            <a:picLocks noChangeAspect="1"/>
          </p:cNvPicPr>
          <p:nvPr/>
        </p:nvPicPr>
        <p:blipFill>
          <a:blip r:embed="rId2"/>
          <a:stretch>
            <a:fillRect/>
          </a:stretch>
        </p:blipFill>
        <p:spPr>
          <a:xfrm>
            <a:off x="1940356" y="2204864"/>
            <a:ext cx="5263288" cy="2952328"/>
          </a:xfrm>
          <a:prstGeom prst="rect">
            <a:avLst/>
          </a:prstGeom>
        </p:spPr>
      </p:pic>
      <p:sp>
        <p:nvSpPr>
          <p:cNvPr id="2" name="Title 1">
            <a:extLst>
              <a:ext uri="{FF2B5EF4-FFF2-40B4-BE49-F238E27FC236}">
                <a16:creationId xmlns:a16="http://schemas.microsoft.com/office/drawing/2014/main" id="{EF17DF29-2FB0-4087-89E5-8C9550857128}"/>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1497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6008-E640-4028-A70B-557CB8C7C8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E14D13A-26FD-478A-879F-2676DD778904}"/>
              </a:ext>
            </a:extLst>
          </p:cNvPr>
          <p:cNvSpPr>
            <a:spLocks noGrp="1"/>
          </p:cNvSpPr>
          <p:nvPr>
            <p:ph idx="1"/>
          </p:nvPr>
        </p:nvSpPr>
        <p:spPr/>
        <p:txBody>
          <a:bodyPr/>
          <a:lstStyle/>
          <a:p>
            <a:r>
              <a:rPr lang="en-US" sz="2800" dirty="0"/>
              <a:t>Project Summary</a:t>
            </a:r>
          </a:p>
          <a:p>
            <a:r>
              <a:rPr lang="en-US" sz="2800" dirty="0"/>
              <a:t>Data Exploration &amp; Clean Up</a:t>
            </a:r>
          </a:p>
          <a:p>
            <a:r>
              <a:rPr lang="en-US" sz="2800" dirty="0"/>
              <a:t>Results and Analysis</a:t>
            </a:r>
          </a:p>
          <a:p>
            <a:r>
              <a:rPr lang="en-US" sz="2800" dirty="0"/>
              <a:t>Further Exploration</a:t>
            </a:r>
          </a:p>
          <a:p>
            <a:r>
              <a:rPr lang="en-US" sz="2800" dirty="0"/>
              <a:t>Questions</a:t>
            </a:r>
          </a:p>
        </p:txBody>
      </p:sp>
    </p:spTree>
    <p:extLst>
      <p:ext uri="{BB962C8B-B14F-4D97-AF65-F5344CB8AC3E}">
        <p14:creationId xmlns:p14="http://schemas.microsoft.com/office/powerpoint/2010/main" val="3401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B30AC578-C483-41C1-98FD-A7502E734EA0}"/>
              </a:ext>
            </a:extLst>
          </p:cNvPr>
          <p:cNvSpPr>
            <a:spLocks noGrp="1" noChangeArrowheads="1"/>
          </p:cNvSpPr>
          <p:nvPr>
            <p:ph type="title"/>
          </p:nvPr>
        </p:nvSpPr>
        <p:spPr/>
        <p:txBody>
          <a:bodyPr/>
          <a:lstStyle/>
          <a:p>
            <a:r>
              <a:rPr lang="en-US" altLang="en-US" dirty="0">
                <a:solidFill>
                  <a:schemeClr val="tx1"/>
                </a:solidFill>
              </a:rPr>
              <a:t>Project Summary</a:t>
            </a:r>
          </a:p>
        </p:txBody>
      </p:sp>
      <p:sp>
        <p:nvSpPr>
          <p:cNvPr id="153603" name="Rectangle 3">
            <a:extLst>
              <a:ext uri="{FF2B5EF4-FFF2-40B4-BE49-F238E27FC236}">
                <a16:creationId xmlns:a16="http://schemas.microsoft.com/office/drawing/2014/main" id="{D06F36DB-BCD2-4824-92E0-DA8C75859828}"/>
              </a:ext>
            </a:extLst>
          </p:cNvPr>
          <p:cNvSpPr>
            <a:spLocks noGrp="1" noChangeArrowheads="1"/>
          </p:cNvSpPr>
          <p:nvPr>
            <p:ph idx="1"/>
          </p:nvPr>
        </p:nvSpPr>
        <p:spPr>
          <a:xfrm>
            <a:off x="457200" y="1600201"/>
            <a:ext cx="8229600" cy="4061048"/>
          </a:xfrm>
        </p:spPr>
        <p:txBody>
          <a:bodyPr/>
          <a:lstStyle/>
          <a:p>
            <a:r>
              <a:rPr lang="en-US" altLang="en-US" sz="1600" b="1" dirty="0"/>
              <a:t>Project: </a:t>
            </a:r>
          </a:p>
          <a:p>
            <a:pPr lvl="1"/>
            <a:r>
              <a:rPr lang="en-US" altLang="en-US" sz="1200" dirty="0"/>
              <a:t>Back Row Squad (BRS) is interested in determining if a Country’s Olympic performance between 1980 and 2018 is influenced by their gross domestic product (GDP), population or major world events (wars) between 1980 and 2018. </a:t>
            </a:r>
          </a:p>
          <a:p>
            <a:pPr marL="457200" lvl="1" indent="0">
              <a:buNone/>
            </a:pPr>
            <a:endParaRPr lang="en-US" altLang="en-US" sz="700" b="1" dirty="0"/>
          </a:p>
          <a:p>
            <a:r>
              <a:rPr lang="en-US" altLang="en-US" sz="1600" b="1" dirty="0"/>
              <a:t>Hypothesis:</a:t>
            </a:r>
            <a:endParaRPr lang="en-US" altLang="en-US" sz="1800" b="1" dirty="0"/>
          </a:p>
          <a:p>
            <a:pPr marL="800100" lvl="1" indent="-342900">
              <a:buFont typeface="+mj-lt"/>
              <a:buAutoNum type="alphaLcPeriod"/>
            </a:pPr>
            <a:r>
              <a:rPr lang="en-US" altLang="en-US" sz="1200" dirty="0"/>
              <a:t>Country’s with large populations or GDP perform better (medal count) better than countries with low pop</a:t>
            </a:r>
          </a:p>
          <a:p>
            <a:pPr marL="800100" lvl="1" indent="-342900">
              <a:buFont typeface="+mj-lt"/>
              <a:buAutoNum type="alphaLcPeriod"/>
            </a:pPr>
            <a:r>
              <a:rPr lang="en-US" altLang="en-US" sz="1200" dirty="0"/>
              <a:t>Country’s who have participated in major world conflicts attendance and performance declines in the next Olympic event.  </a:t>
            </a:r>
            <a:endParaRPr lang="en-US" altLang="en-US" sz="1600" b="1" dirty="0"/>
          </a:p>
          <a:p>
            <a:pPr marL="57150" indent="0">
              <a:buNone/>
            </a:pPr>
            <a:endParaRPr lang="en-US" altLang="en-US" sz="700" b="1" dirty="0"/>
          </a:p>
          <a:p>
            <a:r>
              <a:rPr lang="en-US" altLang="en-US" sz="1600" b="1" dirty="0"/>
              <a:t>Exploratory Questions:</a:t>
            </a:r>
          </a:p>
          <a:p>
            <a:pPr marL="800100" lvl="1" indent="-342900">
              <a:buFont typeface="+mj-lt"/>
              <a:buAutoNum type="arabicPeriod"/>
            </a:pPr>
            <a:r>
              <a:rPr lang="en-US" sz="1200" dirty="0"/>
              <a:t>Does a Country’s GDP have any correlation to the Country’s Olympic performance?</a:t>
            </a:r>
          </a:p>
          <a:p>
            <a:pPr lvl="1">
              <a:buFont typeface="+mj-lt"/>
              <a:buAutoNum type="arabicPeriod"/>
            </a:pPr>
            <a:endParaRPr lang="en-US" sz="700" dirty="0"/>
          </a:p>
          <a:p>
            <a:pPr marL="800100" lvl="1" indent="-342900">
              <a:buFont typeface="+mj-lt"/>
              <a:buAutoNum type="arabicPeriod"/>
            </a:pPr>
            <a:r>
              <a:rPr lang="en-US" sz="1200" dirty="0"/>
              <a:t>What is the percentage of GDP spent by the Country?</a:t>
            </a:r>
          </a:p>
          <a:p>
            <a:pPr lvl="2">
              <a:buFont typeface="Wingdings" panose="05000000000000000000" pitchFamily="2" charset="2"/>
              <a:buChar char="Ø"/>
            </a:pPr>
            <a:r>
              <a:rPr lang="en-US" sz="1200" dirty="0"/>
              <a:t>Do the Olympic games have an adverse or beneficial effect on the host Country’s GDP?</a:t>
            </a:r>
          </a:p>
          <a:p>
            <a:pPr marL="800100" lvl="1">
              <a:buFont typeface="+mj-lt"/>
              <a:buAutoNum type="arabicPeriod"/>
            </a:pPr>
            <a:endParaRPr lang="en-US" sz="700" dirty="0"/>
          </a:p>
          <a:p>
            <a:pPr marL="800100" lvl="1" indent="-342900">
              <a:buFont typeface="+mj-lt"/>
              <a:buAutoNum type="arabicPeriod"/>
            </a:pPr>
            <a:r>
              <a:rPr lang="en-US" sz="1200" dirty="0"/>
              <a:t>How do major events(wars) affect the Country’s Olympic performance &amp; attendance? </a:t>
            </a:r>
          </a:p>
          <a:p>
            <a:pPr lvl="1">
              <a:buFont typeface="+mj-lt"/>
              <a:buAutoNum type="arabicPeriod"/>
            </a:pPr>
            <a:endParaRPr lang="en-US" sz="700" dirty="0"/>
          </a:p>
          <a:p>
            <a:pPr marL="800100" lvl="1" indent="-342900">
              <a:buFont typeface="+mj-lt"/>
              <a:buAutoNum type="arabicPeriod"/>
            </a:pPr>
            <a:r>
              <a:rPr lang="en-US" sz="1200" dirty="0"/>
              <a:t>Has the age of Olympians increased or decreased over time? </a:t>
            </a:r>
          </a:p>
          <a:p>
            <a:pPr lvl="2">
              <a:buFont typeface="Wingdings" panose="05000000000000000000" pitchFamily="2" charset="2"/>
              <a:buChar char="Ø"/>
            </a:pPr>
            <a:r>
              <a:rPr lang="en-US" sz="1200" dirty="0"/>
              <a:t>Which sports is the change most prevalent? </a:t>
            </a:r>
          </a:p>
        </p:txBody>
      </p:sp>
      <p:pic>
        <p:nvPicPr>
          <p:cNvPr id="5" name="Picture 4">
            <a:extLst>
              <a:ext uri="{FF2B5EF4-FFF2-40B4-BE49-F238E27FC236}">
                <a16:creationId xmlns:a16="http://schemas.microsoft.com/office/drawing/2014/main" id="{8F0B2A13-A109-45C2-8B97-B126D5629CD0}"/>
              </a:ext>
            </a:extLst>
          </p:cNvPr>
          <p:cNvPicPr>
            <a:picLocks noChangeAspect="1"/>
          </p:cNvPicPr>
          <p:nvPr/>
        </p:nvPicPr>
        <p:blipFill>
          <a:blip r:embed="rId3"/>
          <a:stretch>
            <a:fillRect/>
          </a:stretch>
        </p:blipFill>
        <p:spPr>
          <a:xfrm>
            <a:off x="6526560" y="5222898"/>
            <a:ext cx="2160240" cy="1543028"/>
          </a:xfrm>
          <a:prstGeom prst="rect">
            <a:avLst/>
          </a:prstGeom>
        </p:spPr>
      </p:pic>
    </p:spTree>
    <p:extLst>
      <p:ext uri="{BB962C8B-B14F-4D97-AF65-F5344CB8AC3E}">
        <p14:creationId xmlns:p14="http://schemas.microsoft.com/office/powerpoint/2010/main" val="38140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 calcmode="lin" valueType="num">
                                      <p:cBhvr additive="base">
                                        <p:cTn id="7" dur="500" fill="hold"/>
                                        <p:tgtEl>
                                          <p:spTgt spid="153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anim calcmode="lin" valueType="num">
                                      <p:cBhvr additive="base">
                                        <p:cTn id="11" dur="500" fill="hold"/>
                                        <p:tgtEl>
                                          <p:spTgt spid="15360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3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3603">
                                            <p:txEl>
                                              <p:pRg st="3" end="3"/>
                                            </p:txEl>
                                          </p:spTgt>
                                        </p:tgtEl>
                                        <p:attrNameLst>
                                          <p:attrName>style.visibility</p:attrName>
                                        </p:attrNameLst>
                                      </p:cBhvr>
                                      <p:to>
                                        <p:strVal val="visible"/>
                                      </p:to>
                                    </p:set>
                                    <p:anim calcmode="lin" valueType="num">
                                      <p:cBhvr additive="base">
                                        <p:cTn id="17" dur="500" fill="hold"/>
                                        <p:tgtEl>
                                          <p:spTgt spid="153603">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3603">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3603">
                                            <p:txEl>
                                              <p:pRg st="4" end="4"/>
                                            </p:txEl>
                                          </p:spTgt>
                                        </p:tgtEl>
                                        <p:attrNameLst>
                                          <p:attrName>style.visibility</p:attrName>
                                        </p:attrNameLst>
                                      </p:cBhvr>
                                      <p:to>
                                        <p:strVal val="visible"/>
                                      </p:to>
                                    </p:set>
                                    <p:anim calcmode="lin" valueType="num">
                                      <p:cBhvr additive="base">
                                        <p:cTn id="21" dur="500" fill="hold"/>
                                        <p:tgtEl>
                                          <p:spTgt spid="153603">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360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53603">
                                            <p:txEl>
                                              <p:pRg st="5" end="5"/>
                                            </p:txEl>
                                          </p:spTgt>
                                        </p:tgtEl>
                                        <p:attrNameLst>
                                          <p:attrName>style.visibility</p:attrName>
                                        </p:attrNameLst>
                                      </p:cBhvr>
                                      <p:to>
                                        <p:strVal val="visible"/>
                                      </p:to>
                                    </p:set>
                                    <p:anim calcmode="lin" valueType="num">
                                      <p:cBhvr additive="base">
                                        <p:cTn id="25" dur="500" fill="hold"/>
                                        <p:tgtEl>
                                          <p:spTgt spid="153603">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3603">
                                            <p:txEl>
                                              <p:pRg st="7" end="7"/>
                                            </p:txEl>
                                          </p:spTgt>
                                        </p:tgtEl>
                                        <p:attrNameLst>
                                          <p:attrName>style.visibility</p:attrName>
                                        </p:attrNameLst>
                                      </p:cBhvr>
                                      <p:to>
                                        <p:strVal val="visible"/>
                                      </p:to>
                                    </p:set>
                                    <p:anim calcmode="lin" valueType="num">
                                      <p:cBhvr additive="base">
                                        <p:cTn id="31" dur="500" fill="hold"/>
                                        <p:tgtEl>
                                          <p:spTgt spid="153603">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3603">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3603">
                                            <p:txEl>
                                              <p:pRg st="8" end="8"/>
                                            </p:txEl>
                                          </p:spTgt>
                                        </p:tgtEl>
                                        <p:attrNameLst>
                                          <p:attrName>style.visibility</p:attrName>
                                        </p:attrNameLst>
                                      </p:cBhvr>
                                      <p:to>
                                        <p:strVal val="visible"/>
                                      </p:to>
                                    </p:set>
                                    <p:anim calcmode="lin" valueType="num">
                                      <p:cBhvr additive="base">
                                        <p:cTn id="35" dur="500" fill="hold"/>
                                        <p:tgtEl>
                                          <p:spTgt spid="15360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3603">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3603">
                                            <p:txEl>
                                              <p:pRg st="10" end="10"/>
                                            </p:txEl>
                                          </p:spTgt>
                                        </p:tgtEl>
                                        <p:attrNameLst>
                                          <p:attrName>style.visibility</p:attrName>
                                        </p:attrNameLst>
                                      </p:cBhvr>
                                      <p:to>
                                        <p:strVal val="visible"/>
                                      </p:to>
                                    </p:set>
                                    <p:anim calcmode="lin" valueType="num">
                                      <p:cBhvr additive="base">
                                        <p:cTn id="39" dur="500" fill="hold"/>
                                        <p:tgtEl>
                                          <p:spTgt spid="153603">
                                            <p:txEl>
                                              <p:pRg st="10" end="1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3603">
                                            <p:txEl>
                                              <p:pRg st="10" end="1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3603">
                                            <p:txEl>
                                              <p:pRg st="11" end="11"/>
                                            </p:txEl>
                                          </p:spTgt>
                                        </p:tgtEl>
                                        <p:attrNameLst>
                                          <p:attrName>style.visibility</p:attrName>
                                        </p:attrNameLst>
                                      </p:cBhvr>
                                      <p:to>
                                        <p:strVal val="visible"/>
                                      </p:to>
                                    </p:set>
                                    <p:anim calcmode="lin" valueType="num">
                                      <p:cBhvr additive="base">
                                        <p:cTn id="43" dur="500" fill="hold"/>
                                        <p:tgtEl>
                                          <p:spTgt spid="153603">
                                            <p:txEl>
                                              <p:pRg st="11" end="1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3603">
                                            <p:txEl>
                                              <p:pRg st="11" end="1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3603">
                                            <p:txEl>
                                              <p:pRg st="13" end="13"/>
                                            </p:txEl>
                                          </p:spTgt>
                                        </p:tgtEl>
                                        <p:attrNameLst>
                                          <p:attrName>style.visibility</p:attrName>
                                        </p:attrNameLst>
                                      </p:cBhvr>
                                      <p:to>
                                        <p:strVal val="visible"/>
                                      </p:to>
                                    </p:set>
                                    <p:anim calcmode="lin" valueType="num">
                                      <p:cBhvr additive="base">
                                        <p:cTn id="47" dur="500" fill="hold"/>
                                        <p:tgtEl>
                                          <p:spTgt spid="153603">
                                            <p:txEl>
                                              <p:pRg st="13" end="1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3603">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3603">
                                            <p:txEl>
                                              <p:pRg st="15" end="15"/>
                                            </p:txEl>
                                          </p:spTgt>
                                        </p:tgtEl>
                                        <p:attrNameLst>
                                          <p:attrName>style.visibility</p:attrName>
                                        </p:attrNameLst>
                                      </p:cBhvr>
                                      <p:to>
                                        <p:strVal val="visible"/>
                                      </p:to>
                                    </p:set>
                                    <p:anim calcmode="lin" valueType="num">
                                      <p:cBhvr additive="base">
                                        <p:cTn id="51" dur="500" fill="hold"/>
                                        <p:tgtEl>
                                          <p:spTgt spid="153603">
                                            <p:txEl>
                                              <p:pRg st="15" end="1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3603">
                                            <p:txEl>
                                              <p:pRg st="15" end="15"/>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3603">
                                            <p:txEl>
                                              <p:pRg st="16" end="16"/>
                                            </p:txEl>
                                          </p:spTgt>
                                        </p:tgtEl>
                                        <p:attrNameLst>
                                          <p:attrName>style.visibility</p:attrName>
                                        </p:attrNameLst>
                                      </p:cBhvr>
                                      <p:to>
                                        <p:strVal val="visible"/>
                                      </p:to>
                                    </p:set>
                                    <p:anim calcmode="lin" valueType="num">
                                      <p:cBhvr additive="base">
                                        <p:cTn id="55" dur="500" fill="hold"/>
                                        <p:tgtEl>
                                          <p:spTgt spid="153603">
                                            <p:txEl>
                                              <p:pRg st="16" end="16"/>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360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B30AC578-C483-41C1-98FD-A7502E734EA0}"/>
              </a:ext>
            </a:extLst>
          </p:cNvPr>
          <p:cNvSpPr>
            <a:spLocks noGrp="1" noChangeArrowheads="1"/>
          </p:cNvSpPr>
          <p:nvPr>
            <p:ph type="title"/>
          </p:nvPr>
        </p:nvSpPr>
        <p:spPr/>
        <p:txBody>
          <a:bodyPr/>
          <a:lstStyle/>
          <a:p>
            <a:r>
              <a:rPr lang="en-US" altLang="en-US" dirty="0">
                <a:solidFill>
                  <a:schemeClr val="tx1"/>
                </a:solidFill>
              </a:rPr>
              <a:t>Data Exploration and Clean Up</a:t>
            </a:r>
          </a:p>
        </p:txBody>
      </p:sp>
      <p:sp>
        <p:nvSpPr>
          <p:cNvPr id="153603" name="Rectangle 3">
            <a:extLst>
              <a:ext uri="{FF2B5EF4-FFF2-40B4-BE49-F238E27FC236}">
                <a16:creationId xmlns:a16="http://schemas.microsoft.com/office/drawing/2014/main" id="{D06F36DB-BCD2-4824-92E0-DA8C75859828}"/>
              </a:ext>
            </a:extLst>
          </p:cNvPr>
          <p:cNvSpPr>
            <a:spLocks noGrp="1" noChangeArrowheads="1"/>
          </p:cNvSpPr>
          <p:nvPr>
            <p:ph idx="1"/>
          </p:nvPr>
        </p:nvSpPr>
        <p:spPr>
          <a:xfrm>
            <a:off x="457200" y="1600201"/>
            <a:ext cx="8229600" cy="3917032"/>
          </a:xfrm>
        </p:spPr>
        <p:txBody>
          <a:bodyPr/>
          <a:lstStyle/>
          <a:p>
            <a:r>
              <a:rPr lang="en-US" altLang="en-US" sz="1600" b="1" dirty="0"/>
              <a:t>Sources: </a:t>
            </a:r>
          </a:p>
          <a:p>
            <a:pPr lvl="1"/>
            <a:r>
              <a:rPr lang="en-US" sz="1200" dirty="0"/>
              <a:t>World Bank – Economic Indicators</a:t>
            </a:r>
          </a:p>
          <a:p>
            <a:pPr lvl="2"/>
            <a:r>
              <a:rPr lang="en-US" sz="1000" u="sng" dirty="0">
                <a:hlinkClick r:id="rId3"/>
              </a:rPr>
              <a:t>https://databank.worldbank.org/source/world-development-indicators</a:t>
            </a:r>
            <a:endParaRPr lang="en-US" sz="1000" dirty="0"/>
          </a:p>
          <a:p>
            <a:pPr lvl="2"/>
            <a:r>
              <a:rPr lang="en-US" sz="1000" u="sng" dirty="0">
                <a:hlinkClick r:id="rId4"/>
              </a:rPr>
              <a:t>https://data.worldbank.org/indicator/ny.gdp.mktp.cd</a:t>
            </a:r>
            <a:endParaRPr lang="en-US" sz="1000" dirty="0"/>
          </a:p>
          <a:p>
            <a:pPr lvl="1"/>
            <a:r>
              <a:rPr lang="en-US" sz="1200" dirty="0"/>
              <a:t>Kaggle – </a:t>
            </a:r>
          </a:p>
          <a:p>
            <a:pPr lvl="2"/>
            <a:r>
              <a:rPr lang="en-US" sz="1000" u="sng" dirty="0">
                <a:hlinkClick r:id="rId5"/>
              </a:rPr>
              <a:t>https://www.kaggle.com/the-guardian/olympic-games</a:t>
            </a:r>
            <a:endParaRPr lang="en-US" sz="1000" dirty="0"/>
          </a:p>
          <a:p>
            <a:pPr lvl="2"/>
            <a:r>
              <a:rPr lang="en-US" sz="1000" u="sng" dirty="0">
                <a:hlinkClick r:id="rId6"/>
              </a:rPr>
              <a:t>https://www.kaggle.com/heesoo37/120-years-of-olympic-history-athletes-and-results</a:t>
            </a:r>
            <a:endParaRPr lang="en-US" sz="1000" dirty="0"/>
          </a:p>
          <a:p>
            <a:pPr lvl="1"/>
            <a:r>
              <a:rPr lang="en-US" sz="1200" dirty="0"/>
              <a:t>Olympic </a:t>
            </a:r>
            <a:r>
              <a:rPr lang="en-US" sz="1200" dirty="0" err="1"/>
              <a:t>Api</a:t>
            </a:r>
            <a:r>
              <a:rPr lang="en-US" sz="1200" dirty="0"/>
              <a:t> –</a:t>
            </a:r>
          </a:p>
          <a:p>
            <a:pPr lvl="2"/>
            <a:r>
              <a:rPr lang="en-US" sz="1000" u="sng" dirty="0">
                <a:hlinkClick r:id="rId7"/>
              </a:rPr>
              <a:t>https://olympicsapi.docs.apiary.io/#reference/olympics/medals-collection/retrieve-olympic-games</a:t>
            </a:r>
            <a:endParaRPr lang="en-US" sz="1000" u="sng" dirty="0"/>
          </a:p>
          <a:p>
            <a:pPr lvl="1"/>
            <a:r>
              <a:rPr lang="en-US" sz="1200" dirty="0"/>
              <a:t>Wikipedia The Free Encyclopedia</a:t>
            </a:r>
          </a:p>
          <a:p>
            <a:pPr lvl="2"/>
            <a:r>
              <a:rPr lang="en-US" sz="1000" u="sng" dirty="0">
                <a:solidFill>
                  <a:srgbClr val="009999"/>
                </a:solidFill>
                <a:hlinkClick r:id="rId8">
                  <a:extLst>
                    <a:ext uri="{A12FA001-AC4F-418D-AE19-62706E023703}">
                      <ahyp:hlinkClr xmlns:ahyp="http://schemas.microsoft.com/office/drawing/2018/hyperlinkcolor" val="tx"/>
                    </a:ext>
                  </a:extLst>
                </a:hlinkClick>
              </a:rPr>
              <a:t>https://en.wikipedia.org/wiki/Olympic_Games</a:t>
            </a:r>
            <a:endParaRPr lang="en-US" altLang="en-US" sz="1800" b="1" dirty="0"/>
          </a:p>
          <a:p>
            <a:pPr marL="0" indent="0">
              <a:buNone/>
            </a:pPr>
            <a:endParaRPr lang="en-US" altLang="en-US" sz="1600" b="1" dirty="0"/>
          </a:p>
          <a:p>
            <a:r>
              <a:rPr lang="en-US" altLang="en-US" sz="1600" b="1" dirty="0"/>
              <a:t>Challenges:</a:t>
            </a:r>
          </a:p>
          <a:p>
            <a:pPr marL="800100" lvl="1" indent="-342900">
              <a:buFont typeface="+mj-lt"/>
              <a:buAutoNum type="alphaLcPeriod"/>
            </a:pPr>
            <a:r>
              <a:rPr lang="en-US" altLang="en-US" sz="1200" dirty="0"/>
              <a:t>Finding sources with Olympic data through 2018 that was exportable</a:t>
            </a:r>
          </a:p>
          <a:p>
            <a:pPr marL="800100" lvl="1" indent="-342900">
              <a:buFont typeface="+mj-lt"/>
              <a:buAutoNum type="alphaLcPeriod"/>
            </a:pPr>
            <a:r>
              <a:rPr lang="en-US" altLang="en-US" sz="1200" dirty="0"/>
              <a:t>Attempting to use an </a:t>
            </a:r>
            <a:r>
              <a:rPr lang="en-US" altLang="en-US" sz="1200" dirty="0" err="1"/>
              <a:t>Api</a:t>
            </a:r>
            <a:r>
              <a:rPr lang="en-US" altLang="en-US" sz="1200" dirty="0"/>
              <a:t> that contained no data</a:t>
            </a:r>
          </a:p>
          <a:p>
            <a:pPr marL="800100" lvl="1" indent="-342900">
              <a:buFont typeface="+mj-lt"/>
              <a:buAutoNum type="alphaLcPeriod"/>
            </a:pPr>
            <a:r>
              <a:rPr lang="en-US" altLang="en-US" sz="1200" dirty="0"/>
              <a:t>Narrowing down the amount of data we were going to collect</a:t>
            </a:r>
            <a:endParaRPr lang="en-US" altLang="en-US" sz="1600" dirty="0"/>
          </a:p>
          <a:p>
            <a:pPr marL="57150" indent="0">
              <a:buNone/>
            </a:pPr>
            <a:r>
              <a:rPr lang="en-US" altLang="en-US" sz="1600" dirty="0">
                <a:hlinkClick r:id="rId9"/>
              </a:rPr>
              <a:t>Jupiter notebook</a:t>
            </a:r>
            <a:endParaRPr lang="en-US" altLang="en-US" sz="1600" dirty="0"/>
          </a:p>
        </p:txBody>
      </p:sp>
      <p:pic>
        <p:nvPicPr>
          <p:cNvPr id="2" name="Picture 1">
            <a:extLst>
              <a:ext uri="{FF2B5EF4-FFF2-40B4-BE49-F238E27FC236}">
                <a16:creationId xmlns:a16="http://schemas.microsoft.com/office/drawing/2014/main" id="{B064CE1B-DBB3-4566-899D-36152A397380}"/>
              </a:ext>
            </a:extLst>
          </p:cNvPr>
          <p:cNvPicPr>
            <a:picLocks noChangeAspect="1"/>
          </p:cNvPicPr>
          <p:nvPr/>
        </p:nvPicPr>
        <p:blipFill>
          <a:blip r:embed="rId10"/>
          <a:stretch>
            <a:fillRect/>
          </a:stretch>
        </p:blipFill>
        <p:spPr>
          <a:xfrm>
            <a:off x="6012160" y="4797152"/>
            <a:ext cx="2840965" cy="1827309"/>
          </a:xfrm>
          <a:prstGeom prst="rect">
            <a:avLst/>
          </a:prstGeom>
        </p:spPr>
      </p:pic>
    </p:spTree>
    <p:extLst>
      <p:ext uri="{BB962C8B-B14F-4D97-AF65-F5344CB8AC3E}">
        <p14:creationId xmlns:p14="http://schemas.microsoft.com/office/powerpoint/2010/main" val="31192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 calcmode="lin" valueType="num">
                                      <p:cBhvr additive="base">
                                        <p:cTn id="7" dur="500" fill="hold"/>
                                        <p:tgtEl>
                                          <p:spTgt spid="153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anim calcmode="lin" valueType="num">
                                      <p:cBhvr additive="base">
                                        <p:cTn id="11" dur="500" fill="hold"/>
                                        <p:tgtEl>
                                          <p:spTgt spid="15360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360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3603">
                                            <p:txEl>
                                              <p:pRg st="2" end="2"/>
                                            </p:txEl>
                                          </p:spTgt>
                                        </p:tgtEl>
                                        <p:attrNameLst>
                                          <p:attrName>style.visibility</p:attrName>
                                        </p:attrNameLst>
                                      </p:cBhvr>
                                      <p:to>
                                        <p:strVal val="visible"/>
                                      </p:to>
                                    </p:set>
                                    <p:anim calcmode="lin" valueType="num">
                                      <p:cBhvr additive="base">
                                        <p:cTn id="15" dur="500" fill="hold"/>
                                        <p:tgtEl>
                                          <p:spTgt spid="15360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360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3603">
                                            <p:txEl>
                                              <p:pRg st="3" end="3"/>
                                            </p:txEl>
                                          </p:spTgt>
                                        </p:tgtEl>
                                        <p:attrNameLst>
                                          <p:attrName>style.visibility</p:attrName>
                                        </p:attrNameLst>
                                      </p:cBhvr>
                                      <p:to>
                                        <p:strVal val="visible"/>
                                      </p:to>
                                    </p:set>
                                    <p:anim calcmode="lin" valueType="num">
                                      <p:cBhvr additive="base">
                                        <p:cTn id="19" dur="500" fill="hold"/>
                                        <p:tgtEl>
                                          <p:spTgt spid="15360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0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3603">
                                            <p:txEl>
                                              <p:pRg st="4" end="4"/>
                                            </p:txEl>
                                          </p:spTgt>
                                        </p:tgtEl>
                                        <p:attrNameLst>
                                          <p:attrName>style.visibility</p:attrName>
                                        </p:attrNameLst>
                                      </p:cBhvr>
                                      <p:to>
                                        <p:strVal val="visible"/>
                                      </p:to>
                                    </p:set>
                                    <p:anim calcmode="lin" valueType="num">
                                      <p:cBhvr additive="base">
                                        <p:cTn id="23" dur="500" fill="hold"/>
                                        <p:tgtEl>
                                          <p:spTgt spid="15360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360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3603">
                                            <p:txEl>
                                              <p:pRg st="5" end="5"/>
                                            </p:txEl>
                                          </p:spTgt>
                                        </p:tgtEl>
                                        <p:attrNameLst>
                                          <p:attrName>style.visibility</p:attrName>
                                        </p:attrNameLst>
                                      </p:cBhvr>
                                      <p:to>
                                        <p:strVal val="visible"/>
                                      </p:to>
                                    </p:set>
                                    <p:anim calcmode="lin" valueType="num">
                                      <p:cBhvr additive="base">
                                        <p:cTn id="27" dur="500" fill="hold"/>
                                        <p:tgtEl>
                                          <p:spTgt spid="15360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360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3603">
                                            <p:txEl>
                                              <p:pRg st="6" end="6"/>
                                            </p:txEl>
                                          </p:spTgt>
                                        </p:tgtEl>
                                        <p:attrNameLst>
                                          <p:attrName>style.visibility</p:attrName>
                                        </p:attrNameLst>
                                      </p:cBhvr>
                                      <p:to>
                                        <p:strVal val="visible"/>
                                      </p:to>
                                    </p:set>
                                    <p:anim calcmode="lin" valueType="num">
                                      <p:cBhvr additive="base">
                                        <p:cTn id="31" dur="500" fill="hold"/>
                                        <p:tgtEl>
                                          <p:spTgt spid="153603">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3603">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3603">
                                            <p:txEl>
                                              <p:pRg st="7" end="7"/>
                                            </p:txEl>
                                          </p:spTgt>
                                        </p:tgtEl>
                                        <p:attrNameLst>
                                          <p:attrName>style.visibility</p:attrName>
                                        </p:attrNameLst>
                                      </p:cBhvr>
                                      <p:to>
                                        <p:strVal val="visible"/>
                                      </p:to>
                                    </p:set>
                                    <p:anim calcmode="lin" valueType="num">
                                      <p:cBhvr additive="base">
                                        <p:cTn id="35" dur="500" fill="hold"/>
                                        <p:tgtEl>
                                          <p:spTgt spid="153603">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3603">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3603">
                                            <p:txEl>
                                              <p:pRg st="8" end="8"/>
                                            </p:txEl>
                                          </p:spTgt>
                                        </p:tgtEl>
                                        <p:attrNameLst>
                                          <p:attrName>style.visibility</p:attrName>
                                        </p:attrNameLst>
                                      </p:cBhvr>
                                      <p:to>
                                        <p:strVal val="visible"/>
                                      </p:to>
                                    </p:set>
                                    <p:anim calcmode="lin" valueType="num">
                                      <p:cBhvr additive="base">
                                        <p:cTn id="39" dur="500" fill="hold"/>
                                        <p:tgtEl>
                                          <p:spTgt spid="153603">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3603">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3603">
                                            <p:txEl>
                                              <p:pRg st="9" end="9"/>
                                            </p:txEl>
                                          </p:spTgt>
                                        </p:tgtEl>
                                        <p:attrNameLst>
                                          <p:attrName>style.visibility</p:attrName>
                                        </p:attrNameLst>
                                      </p:cBhvr>
                                      <p:to>
                                        <p:strVal val="visible"/>
                                      </p:to>
                                    </p:set>
                                    <p:anim calcmode="lin" valueType="num">
                                      <p:cBhvr additive="base">
                                        <p:cTn id="43" dur="500" fill="hold"/>
                                        <p:tgtEl>
                                          <p:spTgt spid="153603">
                                            <p:txEl>
                                              <p:pRg st="9" end="9"/>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3603">
                                            <p:txEl>
                                              <p:pRg st="9" end="9"/>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3603">
                                            <p:txEl>
                                              <p:pRg st="10" end="10"/>
                                            </p:txEl>
                                          </p:spTgt>
                                        </p:tgtEl>
                                        <p:attrNameLst>
                                          <p:attrName>style.visibility</p:attrName>
                                        </p:attrNameLst>
                                      </p:cBhvr>
                                      <p:to>
                                        <p:strVal val="visible"/>
                                      </p:to>
                                    </p:set>
                                    <p:anim calcmode="lin" valueType="num">
                                      <p:cBhvr additive="base">
                                        <p:cTn id="47" dur="500" fill="hold"/>
                                        <p:tgtEl>
                                          <p:spTgt spid="153603">
                                            <p:txEl>
                                              <p:pRg st="10" end="1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360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53603">
                                            <p:txEl>
                                              <p:pRg st="12" end="12"/>
                                            </p:txEl>
                                          </p:spTgt>
                                        </p:tgtEl>
                                        <p:attrNameLst>
                                          <p:attrName>style.visibility</p:attrName>
                                        </p:attrNameLst>
                                      </p:cBhvr>
                                      <p:to>
                                        <p:strVal val="visible"/>
                                      </p:to>
                                    </p:set>
                                    <p:anim calcmode="lin" valueType="num">
                                      <p:cBhvr additive="base">
                                        <p:cTn id="53" dur="500" fill="hold"/>
                                        <p:tgtEl>
                                          <p:spTgt spid="153603">
                                            <p:txEl>
                                              <p:pRg st="12" end="12"/>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53603">
                                            <p:txEl>
                                              <p:pRg st="12" end="12"/>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53603">
                                            <p:txEl>
                                              <p:pRg st="13" end="13"/>
                                            </p:txEl>
                                          </p:spTgt>
                                        </p:tgtEl>
                                        <p:attrNameLst>
                                          <p:attrName>style.visibility</p:attrName>
                                        </p:attrNameLst>
                                      </p:cBhvr>
                                      <p:to>
                                        <p:strVal val="visible"/>
                                      </p:to>
                                    </p:set>
                                    <p:anim calcmode="lin" valueType="num">
                                      <p:cBhvr additive="base">
                                        <p:cTn id="57" dur="500" fill="hold"/>
                                        <p:tgtEl>
                                          <p:spTgt spid="153603">
                                            <p:txEl>
                                              <p:pRg st="13" end="1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3603">
                                            <p:txEl>
                                              <p:pRg st="13" end="13"/>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53603">
                                            <p:txEl>
                                              <p:pRg st="14" end="14"/>
                                            </p:txEl>
                                          </p:spTgt>
                                        </p:tgtEl>
                                        <p:attrNameLst>
                                          <p:attrName>style.visibility</p:attrName>
                                        </p:attrNameLst>
                                      </p:cBhvr>
                                      <p:to>
                                        <p:strVal val="visible"/>
                                      </p:to>
                                    </p:set>
                                    <p:anim calcmode="lin" valueType="num">
                                      <p:cBhvr additive="base">
                                        <p:cTn id="61" dur="500" fill="hold"/>
                                        <p:tgtEl>
                                          <p:spTgt spid="153603">
                                            <p:txEl>
                                              <p:pRg st="14" end="14"/>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53603">
                                            <p:txEl>
                                              <p:pRg st="14" end="14"/>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53603">
                                            <p:txEl>
                                              <p:pRg st="15" end="15"/>
                                            </p:txEl>
                                          </p:spTgt>
                                        </p:tgtEl>
                                        <p:attrNameLst>
                                          <p:attrName>style.visibility</p:attrName>
                                        </p:attrNameLst>
                                      </p:cBhvr>
                                      <p:to>
                                        <p:strVal val="visible"/>
                                      </p:to>
                                    </p:set>
                                    <p:anim calcmode="lin" valueType="num">
                                      <p:cBhvr additive="base">
                                        <p:cTn id="65" dur="500" fill="hold"/>
                                        <p:tgtEl>
                                          <p:spTgt spid="153603">
                                            <p:txEl>
                                              <p:pRg st="15" end="1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153603">
                                            <p:txEl>
                                              <p:pRg st="15" end="15"/>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53603">
                                            <p:txEl>
                                              <p:pRg st="16" end="16"/>
                                            </p:txEl>
                                          </p:spTgt>
                                        </p:tgtEl>
                                        <p:attrNameLst>
                                          <p:attrName>style.visibility</p:attrName>
                                        </p:attrNameLst>
                                      </p:cBhvr>
                                      <p:to>
                                        <p:strVal val="visible"/>
                                      </p:to>
                                    </p:set>
                                    <p:anim calcmode="lin" valueType="num">
                                      <p:cBhvr additive="base">
                                        <p:cTn id="71" dur="500" fill="hold"/>
                                        <p:tgtEl>
                                          <p:spTgt spid="153603">
                                            <p:txEl>
                                              <p:pRg st="16" end="16"/>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5360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p:txBody>
          <a:bodyPr/>
          <a:lstStyle/>
          <a:p>
            <a:r>
              <a:rPr lang="en-US" sz="4000" dirty="0"/>
              <a:t>Major Conflicts and the Olympics</a:t>
            </a:r>
          </a:p>
        </p:txBody>
      </p:sp>
      <p:sp>
        <p:nvSpPr>
          <p:cNvPr id="8" name="Content Placeholder 7">
            <a:extLst>
              <a:ext uri="{FF2B5EF4-FFF2-40B4-BE49-F238E27FC236}">
                <a16:creationId xmlns:a16="http://schemas.microsoft.com/office/drawing/2014/main" id="{83B8DD5B-96D5-4660-BA2C-5CFF8EEE4449}"/>
              </a:ext>
            </a:extLst>
          </p:cNvPr>
          <p:cNvSpPr>
            <a:spLocks noGrp="1"/>
          </p:cNvSpPr>
          <p:nvPr>
            <p:ph idx="1"/>
          </p:nvPr>
        </p:nvSpPr>
        <p:spPr>
          <a:xfrm>
            <a:off x="179512" y="4370024"/>
            <a:ext cx="5436096" cy="1473733"/>
          </a:xfrm>
        </p:spPr>
        <p:txBody>
          <a:bodyPr/>
          <a:lstStyle/>
          <a:p>
            <a:r>
              <a:rPr lang="en-US" sz="1400" dirty="0"/>
              <a:t>Russia’s population was decimated by the Russian Revolution and as a result, there were only 3 Russian participants in 1924. Russia did not participate in the Olympic games again until 1948 where participation remained increasingly high until the soviet afghan war and ever since it has been on a decline in both medal count and participation. </a:t>
            </a:r>
          </a:p>
        </p:txBody>
      </p:sp>
      <p:pic>
        <p:nvPicPr>
          <p:cNvPr id="9" name="Picture 8">
            <a:extLst>
              <a:ext uri="{FF2B5EF4-FFF2-40B4-BE49-F238E27FC236}">
                <a16:creationId xmlns:a16="http://schemas.microsoft.com/office/drawing/2014/main" id="{AEEB9F01-1B97-4958-8652-34B17ED417AA}"/>
              </a:ext>
            </a:extLst>
          </p:cNvPr>
          <p:cNvPicPr>
            <a:picLocks noChangeAspect="1"/>
          </p:cNvPicPr>
          <p:nvPr/>
        </p:nvPicPr>
        <p:blipFill>
          <a:blip r:embed="rId2"/>
          <a:stretch>
            <a:fillRect/>
          </a:stretch>
        </p:blipFill>
        <p:spPr>
          <a:xfrm>
            <a:off x="5890270" y="4293096"/>
            <a:ext cx="3173623" cy="2088232"/>
          </a:xfrm>
          <a:prstGeom prst="rect">
            <a:avLst/>
          </a:prstGeom>
        </p:spPr>
      </p:pic>
      <p:pic>
        <p:nvPicPr>
          <p:cNvPr id="11" name="Picture 10">
            <a:extLst>
              <a:ext uri="{FF2B5EF4-FFF2-40B4-BE49-F238E27FC236}">
                <a16:creationId xmlns:a16="http://schemas.microsoft.com/office/drawing/2014/main" id="{0F2E1684-82F3-4D12-BB1D-3ED4143E8A34}"/>
              </a:ext>
            </a:extLst>
          </p:cNvPr>
          <p:cNvPicPr>
            <a:picLocks noChangeAspect="1"/>
          </p:cNvPicPr>
          <p:nvPr/>
        </p:nvPicPr>
        <p:blipFill>
          <a:blip r:embed="rId3"/>
          <a:stretch>
            <a:fillRect/>
          </a:stretch>
        </p:blipFill>
        <p:spPr>
          <a:xfrm>
            <a:off x="5615608" y="1966201"/>
            <a:ext cx="3448285" cy="2285909"/>
          </a:xfrm>
          <a:prstGeom prst="rect">
            <a:avLst/>
          </a:prstGeom>
        </p:spPr>
      </p:pic>
      <p:sp>
        <p:nvSpPr>
          <p:cNvPr id="12" name="Content Placeholder 7">
            <a:extLst>
              <a:ext uri="{FF2B5EF4-FFF2-40B4-BE49-F238E27FC236}">
                <a16:creationId xmlns:a16="http://schemas.microsoft.com/office/drawing/2014/main" id="{8C01A003-04CC-4C4A-B2D1-4385768D8B95}"/>
              </a:ext>
            </a:extLst>
          </p:cNvPr>
          <p:cNvSpPr txBox="1">
            <a:spLocks/>
          </p:cNvSpPr>
          <p:nvPr/>
        </p:nvSpPr>
        <p:spPr bwMode="auto">
          <a:xfrm>
            <a:off x="259904" y="2285256"/>
            <a:ext cx="5436096" cy="16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conclusions we found were mostly in line with our hypothesis but not necessarily conclusive. When we review each country, we see that the US had a drop off following WWII and participation remained low throughout the Vietnam war. After the war ended participation increased again with maybe a slight dip during and after the Iraq war.</a:t>
            </a:r>
          </a:p>
        </p:txBody>
      </p:sp>
    </p:spTree>
    <p:extLst>
      <p:ext uri="{BB962C8B-B14F-4D97-AF65-F5344CB8AC3E}">
        <p14:creationId xmlns:p14="http://schemas.microsoft.com/office/powerpoint/2010/main" val="357209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p:txBody>
          <a:bodyPr/>
          <a:lstStyle/>
          <a:p>
            <a:r>
              <a:rPr lang="en-US" sz="4000" dirty="0"/>
              <a:t>Major Conflicts and the Olympics</a:t>
            </a:r>
          </a:p>
        </p:txBody>
      </p:sp>
      <p:sp>
        <p:nvSpPr>
          <p:cNvPr id="8" name="Content Placeholder 7">
            <a:extLst>
              <a:ext uri="{FF2B5EF4-FFF2-40B4-BE49-F238E27FC236}">
                <a16:creationId xmlns:a16="http://schemas.microsoft.com/office/drawing/2014/main" id="{83B8DD5B-96D5-4660-BA2C-5CFF8EEE4449}"/>
              </a:ext>
            </a:extLst>
          </p:cNvPr>
          <p:cNvSpPr>
            <a:spLocks noGrp="1"/>
          </p:cNvSpPr>
          <p:nvPr>
            <p:ph idx="1"/>
          </p:nvPr>
        </p:nvSpPr>
        <p:spPr>
          <a:xfrm>
            <a:off x="179512" y="1844824"/>
            <a:ext cx="5122912" cy="4594522"/>
          </a:xfrm>
        </p:spPr>
        <p:txBody>
          <a:bodyPr/>
          <a:lstStyle/>
          <a:p>
            <a:r>
              <a:rPr lang="en-US" sz="1400" dirty="0"/>
              <a:t>Germany’s data is more scattered, but participation peaked in 1936 prior to WWII and then dropped by approximately 230 people in 1948. </a:t>
            </a:r>
          </a:p>
          <a:p>
            <a:endParaRPr lang="en-US" sz="1400" dirty="0"/>
          </a:p>
          <a:p>
            <a:r>
              <a:rPr lang="en-US" sz="1400" dirty="0"/>
              <a:t>For France and Britain, it is difficult to derive any hard conclusions, but participation dropped for an extended period of time following WWII. Interestingly for both, despite steady rise in participation, medal count has been relatively stagnant.</a:t>
            </a:r>
          </a:p>
          <a:p>
            <a:pPr marL="0" indent="0">
              <a:buNone/>
            </a:pPr>
            <a:endParaRPr lang="en-US" sz="1400" dirty="0"/>
          </a:p>
          <a:p>
            <a:r>
              <a:rPr lang="en-US" sz="1400" dirty="0"/>
              <a:t>Finally, another accidental finding by tracking medal count throughout the Olympics is correlation between hosting the Olympics and medal count. It isn’t shown in the graphs, however, each dramatic spike in both attendance and medal count is almost always associated with being the host country. This isn’t necessarily surprising, but noteworthy, nonetheless. </a:t>
            </a:r>
          </a:p>
        </p:txBody>
      </p:sp>
      <p:pic>
        <p:nvPicPr>
          <p:cNvPr id="7" name="Picture 6">
            <a:extLst>
              <a:ext uri="{FF2B5EF4-FFF2-40B4-BE49-F238E27FC236}">
                <a16:creationId xmlns:a16="http://schemas.microsoft.com/office/drawing/2014/main" id="{2A98C1C2-DC40-4356-8C39-C3FB7FB580F9}"/>
              </a:ext>
            </a:extLst>
          </p:cNvPr>
          <p:cNvPicPr>
            <a:picLocks noChangeAspect="1"/>
          </p:cNvPicPr>
          <p:nvPr/>
        </p:nvPicPr>
        <p:blipFill>
          <a:blip r:embed="rId2"/>
          <a:stretch>
            <a:fillRect/>
          </a:stretch>
        </p:blipFill>
        <p:spPr>
          <a:xfrm>
            <a:off x="5508104" y="2708920"/>
            <a:ext cx="3511247" cy="2304256"/>
          </a:xfrm>
          <a:prstGeom prst="rect">
            <a:avLst/>
          </a:prstGeom>
        </p:spPr>
      </p:pic>
    </p:spTree>
    <p:extLst>
      <p:ext uri="{BB962C8B-B14F-4D97-AF65-F5344CB8AC3E}">
        <p14:creationId xmlns:p14="http://schemas.microsoft.com/office/powerpoint/2010/main" val="417149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additive="base">
                                        <p:cTn id="2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39D6-7807-4B0C-A500-2E79C935BAFF}"/>
              </a:ext>
            </a:extLst>
          </p:cNvPr>
          <p:cNvSpPr>
            <a:spLocks noGrp="1"/>
          </p:cNvSpPr>
          <p:nvPr>
            <p:ph type="title"/>
          </p:nvPr>
        </p:nvSpPr>
        <p:spPr/>
        <p:txBody>
          <a:bodyPr/>
          <a:lstStyle/>
          <a:p>
            <a:r>
              <a:rPr lang="en-US" dirty="0"/>
              <a:t>Population and the Olympics</a:t>
            </a:r>
          </a:p>
        </p:txBody>
      </p:sp>
      <p:pic>
        <p:nvPicPr>
          <p:cNvPr id="4" name="Content Placeholder 3">
            <a:extLst>
              <a:ext uri="{FF2B5EF4-FFF2-40B4-BE49-F238E27FC236}">
                <a16:creationId xmlns:a16="http://schemas.microsoft.com/office/drawing/2014/main" id="{D4DE8192-DAFC-48A6-9E7D-BF436DEEDC1E}"/>
              </a:ext>
            </a:extLst>
          </p:cNvPr>
          <p:cNvPicPr>
            <a:picLocks noGrp="1" noChangeAspect="1"/>
          </p:cNvPicPr>
          <p:nvPr>
            <p:ph idx="1"/>
          </p:nvPr>
        </p:nvPicPr>
        <p:blipFill>
          <a:blip r:embed="rId2"/>
          <a:stretch>
            <a:fillRect/>
          </a:stretch>
        </p:blipFill>
        <p:spPr>
          <a:xfrm>
            <a:off x="4283968" y="1772816"/>
            <a:ext cx="3812679" cy="2337123"/>
          </a:xfrm>
          <a:prstGeom prst="rect">
            <a:avLst/>
          </a:prstGeom>
        </p:spPr>
      </p:pic>
      <p:pic>
        <p:nvPicPr>
          <p:cNvPr id="5" name="Picture 4">
            <a:extLst>
              <a:ext uri="{FF2B5EF4-FFF2-40B4-BE49-F238E27FC236}">
                <a16:creationId xmlns:a16="http://schemas.microsoft.com/office/drawing/2014/main" id="{C04E5A53-68BB-4B19-845F-D11AC95DC640}"/>
              </a:ext>
            </a:extLst>
          </p:cNvPr>
          <p:cNvPicPr>
            <a:picLocks noChangeAspect="1"/>
          </p:cNvPicPr>
          <p:nvPr/>
        </p:nvPicPr>
        <p:blipFill>
          <a:blip r:embed="rId3"/>
          <a:stretch>
            <a:fillRect/>
          </a:stretch>
        </p:blipFill>
        <p:spPr>
          <a:xfrm>
            <a:off x="5436096" y="4293096"/>
            <a:ext cx="3168352" cy="2099071"/>
          </a:xfrm>
          <a:prstGeom prst="rect">
            <a:avLst/>
          </a:prstGeom>
        </p:spPr>
      </p:pic>
      <p:pic>
        <p:nvPicPr>
          <p:cNvPr id="6" name="Picture 5">
            <a:extLst>
              <a:ext uri="{FF2B5EF4-FFF2-40B4-BE49-F238E27FC236}">
                <a16:creationId xmlns:a16="http://schemas.microsoft.com/office/drawing/2014/main" id="{56A73CC3-1D70-4C24-BC69-BC62AC69B15F}"/>
              </a:ext>
            </a:extLst>
          </p:cNvPr>
          <p:cNvPicPr>
            <a:picLocks noChangeAspect="1"/>
          </p:cNvPicPr>
          <p:nvPr/>
        </p:nvPicPr>
        <p:blipFill>
          <a:blip r:embed="rId4"/>
          <a:stretch>
            <a:fillRect/>
          </a:stretch>
        </p:blipFill>
        <p:spPr>
          <a:xfrm>
            <a:off x="1475656" y="3645024"/>
            <a:ext cx="3456384" cy="2253333"/>
          </a:xfrm>
          <a:prstGeom prst="rect">
            <a:avLst/>
          </a:prstGeom>
        </p:spPr>
      </p:pic>
      <p:pic>
        <p:nvPicPr>
          <p:cNvPr id="7" name="Picture 6">
            <a:extLst>
              <a:ext uri="{FF2B5EF4-FFF2-40B4-BE49-F238E27FC236}">
                <a16:creationId xmlns:a16="http://schemas.microsoft.com/office/drawing/2014/main" id="{6B48B3CE-FEF6-4265-91D8-6E085B7A38B6}"/>
              </a:ext>
            </a:extLst>
          </p:cNvPr>
          <p:cNvPicPr>
            <a:picLocks noChangeAspect="1"/>
          </p:cNvPicPr>
          <p:nvPr/>
        </p:nvPicPr>
        <p:blipFill rotWithShape="1">
          <a:blip r:embed="rId5"/>
          <a:srcRect b="5389"/>
          <a:stretch/>
        </p:blipFill>
        <p:spPr>
          <a:xfrm>
            <a:off x="611560" y="1628800"/>
            <a:ext cx="3456383" cy="2147166"/>
          </a:xfrm>
          <a:prstGeom prst="rect">
            <a:avLst/>
          </a:prstGeom>
        </p:spPr>
      </p:pic>
    </p:spTree>
    <p:extLst>
      <p:ext uri="{BB962C8B-B14F-4D97-AF65-F5344CB8AC3E}">
        <p14:creationId xmlns:p14="http://schemas.microsoft.com/office/powerpoint/2010/main" val="70736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1611-E264-45BD-8700-EB132AB8C5D6}"/>
              </a:ext>
            </a:extLst>
          </p:cNvPr>
          <p:cNvSpPr>
            <a:spLocks noGrp="1"/>
          </p:cNvSpPr>
          <p:nvPr>
            <p:ph type="title"/>
          </p:nvPr>
        </p:nvSpPr>
        <p:spPr/>
        <p:txBody>
          <a:bodyPr/>
          <a:lstStyle/>
          <a:p>
            <a:r>
              <a:rPr lang="en-US" sz="3600" dirty="0"/>
              <a:t>Gender Disparities and the Olympics</a:t>
            </a:r>
          </a:p>
        </p:txBody>
      </p:sp>
      <p:pic>
        <p:nvPicPr>
          <p:cNvPr id="4" name="Content Placeholder 3">
            <a:extLst>
              <a:ext uri="{FF2B5EF4-FFF2-40B4-BE49-F238E27FC236}">
                <a16:creationId xmlns:a16="http://schemas.microsoft.com/office/drawing/2014/main" id="{CEA3709A-CF39-46C3-A727-64748B172A40}"/>
              </a:ext>
            </a:extLst>
          </p:cNvPr>
          <p:cNvPicPr>
            <a:picLocks noGrp="1" noChangeAspect="1"/>
          </p:cNvPicPr>
          <p:nvPr>
            <p:ph idx="1"/>
          </p:nvPr>
        </p:nvPicPr>
        <p:blipFill>
          <a:blip r:embed="rId2"/>
          <a:stretch>
            <a:fillRect/>
          </a:stretch>
        </p:blipFill>
        <p:spPr>
          <a:xfrm>
            <a:off x="4804599" y="1852291"/>
            <a:ext cx="3883490" cy="2535272"/>
          </a:xfrm>
          <a:prstGeom prst="rect">
            <a:avLst/>
          </a:prstGeom>
        </p:spPr>
      </p:pic>
      <p:pic>
        <p:nvPicPr>
          <p:cNvPr id="5" name="Picture 4">
            <a:extLst>
              <a:ext uri="{FF2B5EF4-FFF2-40B4-BE49-F238E27FC236}">
                <a16:creationId xmlns:a16="http://schemas.microsoft.com/office/drawing/2014/main" id="{E76DB8B2-3815-49F9-B09E-1F206C202B02}"/>
              </a:ext>
            </a:extLst>
          </p:cNvPr>
          <p:cNvPicPr>
            <a:picLocks noChangeAspect="1"/>
          </p:cNvPicPr>
          <p:nvPr/>
        </p:nvPicPr>
        <p:blipFill>
          <a:blip r:embed="rId3"/>
          <a:stretch>
            <a:fillRect/>
          </a:stretch>
        </p:blipFill>
        <p:spPr>
          <a:xfrm>
            <a:off x="2968395" y="4509120"/>
            <a:ext cx="3672408" cy="2290738"/>
          </a:xfrm>
          <a:prstGeom prst="rect">
            <a:avLst/>
          </a:prstGeom>
        </p:spPr>
      </p:pic>
      <p:pic>
        <p:nvPicPr>
          <p:cNvPr id="6" name="Picture 5">
            <a:extLst>
              <a:ext uri="{FF2B5EF4-FFF2-40B4-BE49-F238E27FC236}">
                <a16:creationId xmlns:a16="http://schemas.microsoft.com/office/drawing/2014/main" id="{5D6DA9C3-EA97-477C-9D2E-128F99D29FE5}"/>
              </a:ext>
            </a:extLst>
          </p:cNvPr>
          <p:cNvPicPr>
            <a:picLocks noChangeAspect="1"/>
          </p:cNvPicPr>
          <p:nvPr/>
        </p:nvPicPr>
        <p:blipFill>
          <a:blip r:embed="rId4"/>
          <a:stretch>
            <a:fillRect/>
          </a:stretch>
        </p:blipFill>
        <p:spPr>
          <a:xfrm>
            <a:off x="395536" y="1843505"/>
            <a:ext cx="3707562" cy="2470731"/>
          </a:xfrm>
          <a:prstGeom prst="rect">
            <a:avLst/>
          </a:prstGeom>
        </p:spPr>
      </p:pic>
    </p:spTree>
    <p:extLst>
      <p:ext uri="{BB962C8B-B14F-4D97-AF65-F5344CB8AC3E}">
        <p14:creationId xmlns:p14="http://schemas.microsoft.com/office/powerpoint/2010/main" val="299372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36FA-25E8-4A69-B0D4-715CB9DF33C4}"/>
              </a:ext>
            </a:extLst>
          </p:cNvPr>
          <p:cNvSpPr>
            <a:spLocks noGrp="1"/>
          </p:cNvSpPr>
          <p:nvPr>
            <p:ph type="title"/>
          </p:nvPr>
        </p:nvSpPr>
        <p:spPr/>
        <p:txBody>
          <a:bodyPr/>
          <a:lstStyle/>
          <a:p>
            <a:r>
              <a:rPr lang="en-US" dirty="0"/>
              <a:t>Additional Questions to Explore</a:t>
            </a:r>
          </a:p>
        </p:txBody>
      </p:sp>
      <p:sp>
        <p:nvSpPr>
          <p:cNvPr id="3" name="Content Placeholder 2">
            <a:extLst>
              <a:ext uri="{FF2B5EF4-FFF2-40B4-BE49-F238E27FC236}">
                <a16:creationId xmlns:a16="http://schemas.microsoft.com/office/drawing/2014/main" id="{81CD4730-9B68-4278-AA0F-7D2768F30A6B}"/>
              </a:ext>
            </a:extLst>
          </p:cNvPr>
          <p:cNvSpPr>
            <a:spLocks noGrp="1"/>
          </p:cNvSpPr>
          <p:nvPr>
            <p:ph idx="1"/>
          </p:nvPr>
        </p:nvSpPr>
        <p:spPr>
          <a:xfrm>
            <a:off x="457200" y="1844824"/>
            <a:ext cx="8229600" cy="3196952"/>
          </a:xfrm>
        </p:spPr>
        <p:txBody>
          <a:bodyPr/>
          <a:lstStyle/>
          <a:p>
            <a:r>
              <a:rPr lang="en-US" sz="1400" dirty="0"/>
              <a:t>How has the cost of the Olympics changed over time?</a:t>
            </a:r>
          </a:p>
          <a:p>
            <a:pPr marL="0" indent="0">
              <a:buNone/>
            </a:pPr>
            <a:endParaRPr lang="en-US" sz="1100" dirty="0"/>
          </a:p>
          <a:p>
            <a:r>
              <a:rPr lang="en-US" sz="1400" dirty="0"/>
              <a:t>What is the difference between the host country’s GDP and cost of hosting?</a:t>
            </a:r>
          </a:p>
          <a:p>
            <a:pPr marL="0" indent="0">
              <a:buNone/>
            </a:pPr>
            <a:endParaRPr lang="en-US" sz="1100" dirty="0"/>
          </a:p>
          <a:p>
            <a:r>
              <a:rPr lang="en-US" sz="1400" dirty="0"/>
              <a:t>Does the country hosting the Olympics improve their economic standing and tourism industry post the Olympic games? If so, is there a plateau? If not, how long does it take them to recover?</a:t>
            </a:r>
          </a:p>
          <a:p>
            <a:pPr marL="0" indent="0">
              <a:buNone/>
            </a:pPr>
            <a:endParaRPr lang="en-US" sz="1100" dirty="0"/>
          </a:p>
          <a:p>
            <a:r>
              <a:rPr lang="en-US" sz="1400" dirty="0"/>
              <a:t>Is the participation of smaller countries dependent on the host country proximity or Olympic season?</a:t>
            </a:r>
          </a:p>
          <a:p>
            <a:pPr marL="0" indent="0">
              <a:buNone/>
            </a:pPr>
            <a:endParaRPr lang="en-US" sz="1100" dirty="0"/>
          </a:p>
          <a:p>
            <a:r>
              <a:rPr lang="en-US" sz="1400" dirty="0"/>
              <a:t>Have other major world events or scandals had an affected a Country’s participation?</a:t>
            </a:r>
          </a:p>
          <a:p>
            <a:pPr marL="0" indent="0">
              <a:buNone/>
            </a:pPr>
            <a:endParaRPr lang="en-US" sz="1100" dirty="0"/>
          </a:p>
          <a:p>
            <a:r>
              <a:rPr lang="en-US" sz="1400" dirty="0"/>
              <a:t>Could we predict which countries will win the winter Olympics and their medal count? </a:t>
            </a:r>
          </a:p>
        </p:txBody>
      </p:sp>
      <p:pic>
        <p:nvPicPr>
          <p:cNvPr id="4" name="Picture 3">
            <a:extLst>
              <a:ext uri="{FF2B5EF4-FFF2-40B4-BE49-F238E27FC236}">
                <a16:creationId xmlns:a16="http://schemas.microsoft.com/office/drawing/2014/main" id="{B6E2D94F-DA92-43C3-9C82-D3CA3279616A}"/>
              </a:ext>
            </a:extLst>
          </p:cNvPr>
          <p:cNvPicPr>
            <a:picLocks noChangeAspect="1"/>
          </p:cNvPicPr>
          <p:nvPr/>
        </p:nvPicPr>
        <p:blipFill>
          <a:blip r:embed="rId2"/>
          <a:stretch>
            <a:fillRect/>
          </a:stretch>
        </p:blipFill>
        <p:spPr>
          <a:xfrm>
            <a:off x="6084168" y="4941168"/>
            <a:ext cx="2672935" cy="1790924"/>
          </a:xfrm>
          <a:prstGeom prst="rect">
            <a:avLst/>
          </a:prstGeom>
        </p:spPr>
      </p:pic>
    </p:spTree>
    <p:extLst>
      <p:ext uri="{BB962C8B-B14F-4D97-AF65-F5344CB8AC3E}">
        <p14:creationId xmlns:p14="http://schemas.microsoft.com/office/powerpoint/2010/main" val="4220439630"/>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11169</TotalTime>
  <Words>713</Words>
  <Application>Microsoft Office PowerPoint</Application>
  <PresentationFormat>On-screen Show (4:3)</PresentationFormat>
  <Paragraphs>72</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Diseño predeterminado</vt:lpstr>
      <vt:lpstr>Impacts of the Olympics on key Country Indicators</vt:lpstr>
      <vt:lpstr>Agenda</vt:lpstr>
      <vt:lpstr>Project Summary</vt:lpstr>
      <vt:lpstr>Data Exploration and Clean Up</vt:lpstr>
      <vt:lpstr>Major Conflicts and the Olympics</vt:lpstr>
      <vt:lpstr>Major Conflicts and the Olympics</vt:lpstr>
      <vt:lpstr>Population and the Olympics</vt:lpstr>
      <vt:lpstr>Gender Disparities and the Olympics</vt:lpstr>
      <vt:lpstr>Additional Questions to Explore</vt:lpstr>
      <vt:lpstr>Questions??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Alexandra Fenelon</cp:lastModifiedBy>
  <cp:revision>742</cp:revision>
  <dcterms:created xsi:type="dcterms:W3CDTF">2010-05-23T14:28:12Z</dcterms:created>
  <dcterms:modified xsi:type="dcterms:W3CDTF">2019-07-27T12:01:29Z</dcterms:modified>
</cp:coreProperties>
</file>